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3793F-1BD3-4A68-BCE9-2F6D012F54E6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4A23D-4F39-4434-8E67-94C41887A5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687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4A23D-4F39-4434-8E67-94C41887A51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67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300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841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850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254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905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077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30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81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5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31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96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2B5A-E312-4A08-AEA5-5E2F6DFA4A1C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C78F9-55DF-4EAB-81F3-2A5816D108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2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5486"/>
            <a:ext cx="5544616" cy="4680520"/>
          </a:xfrm>
        </p:spPr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Звіт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про роботу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sz="54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Молодіжної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ради при</a:t>
            </a:r>
            <a:b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ru-RU" sz="54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Зеленодольській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міській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раді</a:t>
            </a:r>
            <a:r>
              <a:rPr lang="ru-RU" sz="54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за 2020-2021 роки</a:t>
            </a:r>
            <a:endParaRPr lang="uk-UA" sz="5400" b="1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1028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30516"/>
            <a:ext cx="2552353" cy="2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7560840" cy="857250"/>
          </a:xfrm>
        </p:spPr>
        <p:txBody>
          <a:bodyPr>
            <a:noAutofit/>
          </a:bodyPr>
          <a:lstStyle/>
          <a:p>
            <a:pPr algn="l"/>
            <a:r>
              <a:rPr lang="uk-UA" sz="33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Вересень 2020 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МР ввійшла до складу «Молодіжної ради при Дніпропетровській обласній адміністрації»</a:t>
            </a: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7" y="1333566"/>
            <a:ext cx="3258413" cy="2174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2" y="1333564"/>
            <a:ext cx="3756444" cy="2506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84" y="3075806"/>
            <a:ext cx="2448272" cy="18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776864" cy="1944216"/>
          </a:xfrm>
        </p:spPr>
        <p:txBody>
          <a:bodyPr>
            <a:noAutofit/>
          </a:bodyPr>
          <a:lstStyle/>
          <a:p>
            <a:pPr algn="l"/>
            <a:r>
              <a:rPr lang="uk-UA" sz="33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Грудень 2020: 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За результатами конкурсу, стали фіналістами Всеукраїнського конкурсу</a:t>
            </a:r>
            <a:r>
              <a:rPr lang="en-US" sz="3300" dirty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ru-RU" sz="3300" dirty="0">
                <a:solidFill>
                  <a:srgbClr val="00B050"/>
                </a:solidFill>
                <a:latin typeface="Gabriola" panose="04040605051002020D02" pitchFamily="82" charset="0"/>
              </a:rPr>
              <a:t>«</a:t>
            </a:r>
            <a:r>
              <a:rPr lang="ru-RU" sz="3300" dirty="0" err="1">
                <a:solidFill>
                  <a:srgbClr val="00B050"/>
                </a:solidFill>
                <a:latin typeface="Gabriola" panose="04040605051002020D02" pitchFamily="82" charset="0"/>
              </a:rPr>
              <a:t>Кращ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і практики молодіжної роботи 2020 з Дніпропетровської області</a:t>
            </a:r>
            <a:r>
              <a:rPr lang="ru-RU" sz="3300" dirty="0">
                <a:solidFill>
                  <a:srgbClr val="00B050"/>
                </a:solidFill>
                <a:latin typeface="Gabriola" panose="04040605051002020D02" pitchFamily="82" charset="0"/>
              </a:rPr>
              <a:t>»</a:t>
            </a:r>
            <a:endParaRPr lang="uk-UA" sz="33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5486"/>
            <a:ext cx="1545823" cy="154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8965" r="28920" b="4830"/>
          <a:stretch/>
        </p:blipFill>
        <p:spPr>
          <a:xfrm rot="687062">
            <a:off x="5681059" y="1975313"/>
            <a:ext cx="2959394" cy="2086660"/>
          </a:xfrm>
          <a:prstGeom prst="rect">
            <a:avLst/>
          </a:prstGeom>
        </p:spPr>
      </p:pic>
      <p:pic>
        <p:nvPicPr>
          <p:cNvPr id="5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9829"/>
            <a:ext cx="2846460" cy="17677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83" y="2275543"/>
            <a:ext cx="2573121" cy="14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95120" cy="2221755"/>
          </a:xfrm>
        </p:spPr>
        <p:txBody>
          <a:bodyPr>
            <a:noAutofit/>
          </a:bodyPr>
          <a:lstStyle/>
          <a:p>
            <a:pPr algn="r">
              <a:lnSpc>
                <a:spcPct val="75000"/>
              </a:lnSpc>
            </a:pPr>
            <a:r>
              <a:rPr lang="uk-UA" sz="32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Березень 2021: </a:t>
            </a:r>
            <a:br>
              <a:rPr lang="uk-UA" sz="32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Проведення </a:t>
            </a:r>
            <a:r>
              <a:rPr lang="uk-UA" sz="3200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адвокаційної</a:t>
            </a: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кампанії та створення Програми </a:t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підтримки та розвитку молоді </a:t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Зеленодольської</a:t>
            </a: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ТГ на</a:t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2021-2022 роки  </a:t>
            </a:r>
            <a:endParaRPr lang="uk-UA" sz="32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Возможно, это изображение в мультипликационном сти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2523"/>
            <a:ext cx="2261890" cy="31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ет описания фот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66" y="2211710"/>
            <a:ext cx="1866477" cy="26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зможно, это изображение (12 человек и текст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03052"/>
            <a:ext cx="2366685" cy="23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8229600" cy="997620"/>
          </a:xfrm>
        </p:spPr>
        <p:txBody>
          <a:bodyPr>
            <a:noAutofit/>
          </a:bodyPr>
          <a:lstStyle/>
          <a:p>
            <a:pPr algn="l"/>
            <a:r>
              <a:rPr lang="uk-UA" sz="40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Квітень 2021: </a:t>
            </a:r>
            <a:r>
              <a:rPr lang="uk-UA" sz="4000" dirty="0">
                <a:solidFill>
                  <a:srgbClr val="00B050"/>
                </a:solidFill>
                <a:latin typeface="Gabriola" panose="04040605051002020D02" pitchFamily="82" charset="0"/>
              </a:rPr>
              <a:t>Участь у обласному суботнику </a:t>
            </a:r>
            <a: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«</a:t>
            </a:r>
            <a:r>
              <a:rPr lang="uk-UA" sz="4000" dirty="0">
                <a:solidFill>
                  <a:srgbClr val="00B050"/>
                </a:solidFill>
                <a:latin typeface="Gabriola" panose="04040605051002020D02" pitchFamily="82" charset="0"/>
              </a:rPr>
              <a:t>За чисте довкілля»</a:t>
            </a: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озможно, это изображение (2 человека, на открытом воздухе и текс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9622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3518"/>
            <a:ext cx="7283152" cy="857250"/>
          </a:xfrm>
        </p:spPr>
        <p:txBody>
          <a:bodyPr>
            <a:noAutofit/>
          </a:bodyPr>
          <a:lstStyle/>
          <a:p>
            <a:pPr algn="l"/>
            <a:r>
              <a:rPr lang="uk-UA" sz="40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Червень 2021: </a:t>
            </a:r>
            <a:r>
              <a:rPr lang="uk-UA" sz="4000" dirty="0">
                <a:solidFill>
                  <a:srgbClr val="00B050"/>
                </a:solidFill>
                <a:latin typeface="Gabriola" panose="04040605051002020D02" pitchFamily="82" charset="0"/>
              </a:rPr>
              <a:t>Соціальний ролик присвячений до Дня захисту </a:t>
            </a:r>
            <a: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дітей, проведення заходу до Дня захисту дітей</a:t>
            </a:r>
            <a:endParaRPr lang="uk-UA" sz="40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2" y="1851670"/>
            <a:ext cx="5240582" cy="294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88" y="1995686"/>
            <a:ext cx="2436478" cy="243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2592" y="267493"/>
            <a:ext cx="6719728" cy="132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36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Червень 2021: </a:t>
            </a:r>
          </a:p>
          <a:p>
            <a:pPr algn="r"/>
            <a: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Організація заходів до Дня молоді</a:t>
            </a:r>
            <a:endParaRPr lang="uk-UA" sz="36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Возможно, это изображение (один или несколько человек, люди стоят, на открытом воздухе и дерево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35" y="3147814"/>
            <a:ext cx="3831085" cy="177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Возможно, это изображение (ребенок, стоит, на открытом воздухе и дерево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1779"/>
            <a:ext cx="373991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Возможно, это изображение (сидит и водоем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15" y="2355726"/>
            <a:ext cx="436953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1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67493"/>
            <a:ext cx="7128792" cy="132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6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Липень - серпень  2021:  </a:t>
            </a:r>
            <a: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Проведення показів мультфільмів під відкритим небом</a:t>
            </a:r>
            <a:endParaRPr lang="uk-UA" sz="36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Возможно, это изображение (один или несколько человек, сумерки и на открытом воздухе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0" y="1747892"/>
            <a:ext cx="4072384" cy="30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47892"/>
            <a:ext cx="3742954" cy="21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7493"/>
            <a:ext cx="7128792" cy="1152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0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С</a:t>
            </a:r>
            <a:r>
              <a:rPr lang="uk-UA" sz="40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ерпень  2021: </a:t>
            </a:r>
            <a: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Участь у </a:t>
            </a:r>
            <a:r>
              <a:rPr lang="uk-UA" sz="4000" dirty="0">
                <a:solidFill>
                  <a:srgbClr val="00B050"/>
                </a:solidFill>
                <a:latin typeface="Gabriola" panose="04040605051002020D02" pitchFamily="82" charset="0"/>
              </a:rPr>
              <a:t>Національної арт-події #Молодь</a:t>
            </a:r>
            <a:r>
              <a:rPr lang="en-US" sz="4000" dirty="0" err="1">
                <a:solidFill>
                  <a:srgbClr val="00B050"/>
                </a:solidFill>
                <a:latin typeface="Gabriola" panose="04040605051002020D02" pitchFamily="82" charset="0"/>
              </a:rPr>
              <a:t>inUA</a:t>
            </a:r>
            <a:endParaRPr lang="uk-UA" sz="40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Возможно, это изображение (5 человек и люди стоя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3638"/>
            <a:ext cx="410001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Возможно, это художественное изображение (2 человека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82" y="3069352"/>
            <a:ext cx="2713276" cy="180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Возможно, это художественное изображение (1 человек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5893"/>
            <a:ext cx="2557103" cy="17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Возможно, это изображение (ребенок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64564"/>
            <a:ext cx="2570423" cy="17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7493"/>
            <a:ext cx="7128792" cy="1152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0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Вересень 2021: </a:t>
            </a:r>
            <a:r>
              <a:rPr lang="uk-UA" sz="40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Проведення майстер-класу з виготовлення </a:t>
            </a:r>
            <a:r>
              <a:rPr lang="uk-UA" sz="4000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флікерів</a:t>
            </a:r>
            <a:endParaRPr lang="uk-UA" sz="40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Возможно, это изображение (1 человек, стоит и 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518645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1494"/>
            <a:ext cx="4536504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Возможно, это изображение (2 человека и люди стоят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 b="32396"/>
          <a:stretch/>
        </p:blipFill>
        <p:spPr bwMode="auto">
          <a:xfrm>
            <a:off x="3635896" y="3049065"/>
            <a:ext cx="1692188" cy="187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47864" y="267494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5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Дякуємо</a:t>
            </a:r>
            <a:r>
              <a:rPr lang="ru-RU" sz="115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за </a:t>
            </a:r>
            <a:r>
              <a:rPr lang="ru-RU" sz="11500" b="1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увагу</a:t>
            </a:r>
            <a:r>
              <a:rPr lang="ru-RU" sz="115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!</a:t>
            </a:r>
            <a:endParaRPr lang="uk-UA" sz="11500" b="1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1577"/>
            <a:ext cx="2552353" cy="2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5486"/>
            <a:ext cx="6048672" cy="1512168"/>
          </a:xfrm>
        </p:spPr>
        <p:txBody>
          <a:bodyPr>
            <a:noAutofit/>
          </a:bodyPr>
          <a:lstStyle/>
          <a:p>
            <a:pPr algn="r">
              <a:lnSpc>
                <a:spcPct val="75000"/>
              </a:lnSpc>
            </a:pPr>
            <a:r>
              <a:rPr lang="uk-UA" sz="32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Квітень </a:t>
            </a:r>
            <a:r>
              <a:rPr lang="uk-UA" sz="32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2020:</a:t>
            </a: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Відбір </a:t>
            </a:r>
            <a:r>
              <a:rPr lang="uk-UA" sz="3200" dirty="0">
                <a:solidFill>
                  <a:srgbClr val="00B050"/>
                </a:solidFill>
                <a:latin typeface="Gabriola" panose="04040605051002020D02" pitchFamily="82" charset="0"/>
              </a:rPr>
              <a:t>до участі у програмі «</a:t>
            </a:r>
            <a:r>
              <a:rPr lang="uk-UA" sz="3200" dirty="0" err="1">
                <a:solidFill>
                  <a:srgbClr val="00B050"/>
                </a:solidFill>
                <a:latin typeface="Gabriola" panose="04040605051002020D02" pitchFamily="82" charset="0"/>
              </a:rPr>
              <a:t>Правоспроможна</a:t>
            </a:r>
            <a:r>
              <a:rPr lang="uk-UA" sz="3200" dirty="0">
                <a:solidFill>
                  <a:srgbClr val="00B050"/>
                </a:solidFill>
                <a:latin typeface="Gabriola" panose="04040605051002020D02" pitchFamily="82" charset="0"/>
              </a:rPr>
              <a:t> громада»: визначення правових потреб жителів громади</a:t>
            </a:r>
          </a:p>
        </p:txBody>
      </p:sp>
      <p:pic>
        <p:nvPicPr>
          <p:cNvPr id="4" name="Місце для вмісту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10" y="1851670"/>
            <a:ext cx="3183970" cy="2122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74" y="3075806"/>
            <a:ext cx="3183970" cy="179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5" y="2139702"/>
            <a:ext cx="4151649" cy="2767766"/>
          </a:xfrm>
          <a:prstGeom prst="rect">
            <a:avLst/>
          </a:prstGeom>
        </p:spPr>
      </p:pic>
      <p:pic>
        <p:nvPicPr>
          <p:cNvPr id="7" name="Picture 4" descr="D:\МР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9548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55526"/>
            <a:ext cx="7909500" cy="39604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800" b="1" u="sng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Квітень – Травень 2020:</a:t>
            </a:r>
            <a:r>
              <a:rPr lang="uk-UA" sz="2800" b="1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Проходження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серії навчальних </a:t>
            </a:r>
            <a:endParaRPr lang="uk-UA" sz="2800" dirty="0" smtClean="0">
              <a:solidFill>
                <a:srgbClr val="00B050"/>
              </a:solidFill>
              <a:latin typeface="Gabriola" panose="04040605051002020D02" pitchFamily="82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err="1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вебінарів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у рамках програми «</a:t>
            </a:r>
            <a:r>
              <a:rPr lang="uk-UA" sz="2800" dirty="0" err="1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Правоспроможна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 громада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05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/>
            </a:r>
            <a:br>
              <a:rPr lang="uk-UA" sz="105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</a:br>
            <a:r>
              <a:rPr lang="uk-UA" sz="2800" b="1" u="sng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Травень </a:t>
            </a:r>
            <a:r>
              <a:rPr lang="uk-UA" sz="2800" b="1" u="sng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2020: 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Візити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членів </a:t>
            </a:r>
            <a:r>
              <a:rPr lang="uk-UA" sz="2800" dirty="0" err="1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Молоджіної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 ради до ветеранів </a:t>
            </a:r>
            <a:endParaRPr lang="uk-UA" sz="2800" dirty="0" smtClean="0">
              <a:solidFill>
                <a:srgbClr val="00B050"/>
              </a:solidFill>
              <a:latin typeface="Gabriola" panose="04040605051002020D02" pitchFamily="82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війни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, які проживають у Зеленодольську, та привітання їх 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із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Днем перемоги. </a:t>
            </a: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Організація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загальноміської акції «Подаруй красу місту»: облаштування клумби у міському сквері. </a:t>
            </a:r>
            <a:endParaRPr lang="uk-UA" sz="2800" dirty="0" smtClean="0">
              <a:solidFill>
                <a:srgbClr val="00B050"/>
              </a:solidFill>
              <a:latin typeface="Gabriola" panose="04040605051002020D02" pitchFamily="82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05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/>
            </a:r>
            <a:br>
              <a:rPr lang="uk-UA" sz="105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</a:br>
            <a:r>
              <a:rPr lang="uk-UA" sz="2800" b="1" u="sng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Червень </a:t>
            </a:r>
            <a:r>
              <a:rPr lang="uk-UA" sz="2800" b="1" u="sng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2020: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Участь у навчальному практикумі у рамках </a:t>
            </a:r>
            <a:endParaRPr lang="uk-UA" sz="2800" dirty="0" smtClean="0">
              <a:solidFill>
                <a:srgbClr val="00B050"/>
              </a:solidFill>
              <a:latin typeface="Gabriola" panose="04040605051002020D02" pitchFamily="82" charset="0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програми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«</a:t>
            </a:r>
            <a:r>
              <a:rPr lang="uk-UA" sz="2800" dirty="0" err="1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Правоспроможна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  <a:ea typeface="+mj-ea"/>
                <a:cs typeface="+mj-cs"/>
              </a:rPr>
              <a:t> громада» у м. Києві. </a:t>
            </a:r>
            <a:endParaRPr lang="uk-UA" sz="2400" dirty="0"/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9548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3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88224" y="555526"/>
            <a:ext cx="64807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7704856" cy="720080"/>
          </a:xfrm>
        </p:spPr>
        <p:txBody>
          <a:bodyPr>
            <a:noAutofit/>
          </a:bodyPr>
          <a:lstStyle/>
          <a:p>
            <a:pPr algn="l"/>
            <a:r>
              <a:rPr lang="uk-UA" sz="32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Червень 2020: </a:t>
            </a:r>
            <a:r>
              <a:rPr lang="uk-UA" sz="3200" dirty="0">
                <a:solidFill>
                  <a:srgbClr val="00B050"/>
                </a:solidFill>
                <a:latin typeface="Gabriola" panose="04040605051002020D02" pitchFamily="82" charset="0"/>
              </a:rPr>
              <a:t>Організація акції </a:t>
            </a: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«</a:t>
            </a:r>
            <a:r>
              <a:rPr lang="uk-UA" sz="3200" dirty="0" err="1" smtClean="0">
                <a:solidFill>
                  <a:srgbClr val="00B050"/>
                </a:solidFill>
                <a:latin typeface="Gabriola" panose="04040605051002020D02" pitchFamily="82" charset="0"/>
              </a:rPr>
              <a:t>Буккросингу</a:t>
            </a:r>
            <a:r>
              <a:rPr lang="uk-UA" sz="32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uk-UA" sz="3200" dirty="0">
                <a:solidFill>
                  <a:srgbClr val="00B050"/>
                </a:solidFill>
                <a:latin typeface="Gabriola" panose="04040605051002020D02" pitchFamily="82" charset="0"/>
              </a:rPr>
              <a:t>Зеленодольську»: рух з обміну книгами. </a:t>
            </a:r>
          </a:p>
        </p:txBody>
      </p:sp>
      <p:pic>
        <p:nvPicPr>
          <p:cNvPr id="5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03598"/>
            <a:ext cx="4392489" cy="1800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03598"/>
            <a:ext cx="2808312" cy="3744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11" y="3027801"/>
            <a:ext cx="1440159" cy="1920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27801"/>
            <a:ext cx="1440160" cy="1920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027801"/>
            <a:ext cx="1440160" cy="1920213"/>
          </a:xfrm>
          <a:prstGeom prst="rect">
            <a:avLst/>
          </a:prstGeom>
        </p:spPr>
      </p:pic>
      <p:pic>
        <p:nvPicPr>
          <p:cNvPr id="10" name="Picture 4" descr="D:\МР\ЛОГ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343584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992" y="267494"/>
            <a:ext cx="7272808" cy="1152128"/>
          </a:xfrm>
        </p:spPr>
        <p:txBody>
          <a:bodyPr>
            <a:noAutofit/>
          </a:bodyPr>
          <a:lstStyle/>
          <a:p>
            <a:pPr algn="l"/>
            <a:r>
              <a:rPr lang="uk-UA" sz="28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Червень 2020: 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</a:rPr>
              <a:t>Організація конкурсу на </a:t>
            </a:r>
            <a:r>
              <a:rPr lang="uk-UA" sz="2800" dirty="0" err="1">
                <a:solidFill>
                  <a:srgbClr val="00B050"/>
                </a:solidFill>
                <a:latin typeface="Gabriola" panose="04040605051002020D02" pitchFamily="82" charset="0"/>
              </a:rPr>
              <a:t>найкреативнішу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</a:rPr>
              <a:t> пробіжку із використанням </a:t>
            </a:r>
            <a:r>
              <a:rPr lang="en-US" sz="28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GPS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</a:rPr>
              <a:t>-навігації до Дня молоді у рамках ініціативи #</a:t>
            </a:r>
            <a:r>
              <a:rPr lang="uk-UA" sz="2800" dirty="0" err="1">
                <a:solidFill>
                  <a:srgbClr val="00B050"/>
                </a:solidFill>
                <a:latin typeface="Gabriola" panose="04040605051002020D02" pitchFamily="82" charset="0"/>
              </a:rPr>
              <a:t>ЗМОТГмолодьнаспорті</a:t>
            </a:r>
            <a:r>
              <a:rPr lang="uk-UA" sz="2800" dirty="0">
                <a:solidFill>
                  <a:srgbClr val="00B050"/>
                </a:solidFill>
                <a:latin typeface="Gabriola" panose="04040605051002020D02" pitchFamily="82" charset="0"/>
              </a:rPr>
              <a:t>.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83718"/>
            <a:ext cx="3528392" cy="26462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7124"/>
            <a:ext cx="4104656" cy="2310769"/>
          </a:xfrm>
          <a:prstGeom prst="rect">
            <a:avLst/>
          </a:prstGeom>
        </p:spPr>
      </p:pic>
      <p:pic>
        <p:nvPicPr>
          <p:cNvPr id="6" name="Picture 4" descr="D:\МР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9548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96008"/>
            <a:ext cx="2837162" cy="2127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312" y="277987"/>
            <a:ext cx="6099184" cy="1213643"/>
          </a:xfrm>
        </p:spPr>
        <p:txBody>
          <a:bodyPr>
            <a:noAutofit/>
          </a:bodyPr>
          <a:lstStyle/>
          <a:p>
            <a:pPr algn="r">
              <a:lnSpc>
                <a:spcPct val="75000"/>
              </a:lnSpc>
            </a:pPr>
            <a:r>
              <a:rPr lang="uk-UA" sz="36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Червень 2020: </a:t>
            </a:r>
            <a:r>
              <a:rPr lang="uk-UA" sz="36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6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Створення </a:t>
            </a:r>
            <a:r>
              <a:rPr lang="uk-UA" sz="3600" dirty="0">
                <a:solidFill>
                  <a:srgbClr val="00B050"/>
                </a:solidFill>
                <a:latin typeface="Gabriola" panose="04040605051002020D02" pitchFamily="82" charset="0"/>
              </a:rPr>
              <a:t>яскравої ігрової </a:t>
            </a:r>
            <a: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алеї</a:t>
            </a:r>
            <a:b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uk-UA" sz="3600" dirty="0">
                <a:solidFill>
                  <a:srgbClr val="00B050"/>
                </a:solidFill>
                <a:latin typeface="Gabriola" panose="04040605051002020D02" pitchFamily="82" charset="0"/>
              </a:rPr>
              <a:t>у парковій зоні </a:t>
            </a:r>
            <a:r>
              <a:rPr lang="uk-UA" sz="3600" dirty="0" err="1">
                <a:solidFill>
                  <a:srgbClr val="00B050"/>
                </a:solidFill>
                <a:latin typeface="Gabriola" panose="04040605051002020D02" pitchFamily="82" charset="0"/>
              </a:rPr>
              <a:t>м.Зеленодольська</a:t>
            </a:r>
            <a:r>
              <a:rPr lang="uk-UA" sz="3600" dirty="0">
                <a:solidFill>
                  <a:srgbClr val="00B050"/>
                </a:solidFill>
                <a:latin typeface="Gabriola" panose="04040605051002020D02" pitchFamily="82" charset="0"/>
              </a:rPr>
              <a:t>. </a:t>
            </a: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9548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71750"/>
            <a:ext cx="1728192" cy="23042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56" y="1596008"/>
            <a:ext cx="2892535" cy="2169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49951"/>
            <a:ext cx="2520280" cy="189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7365505" cy="929258"/>
          </a:xfrm>
        </p:spPr>
        <p:txBody>
          <a:bodyPr>
            <a:noAutofit/>
          </a:bodyPr>
          <a:lstStyle/>
          <a:p>
            <a:pPr algn="l"/>
            <a:r>
              <a:rPr lang="uk-UA" sz="33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Серпень 2020 </a:t>
            </a: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до Дня прапора і Дня незалежності </a:t>
            </a:r>
            <a:b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організовано велопробіг «Об’єднуємо громаду 2020»</a:t>
            </a:r>
            <a:endParaRPr lang="uk-UA" sz="33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95486"/>
            <a:ext cx="1361639" cy="13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r="25465" b="10956"/>
          <a:stretch/>
        </p:blipFill>
        <p:spPr>
          <a:xfrm>
            <a:off x="3817888" y="1491630"/>
            <a:ext cx="3899327" cy="2808312"/>
          </a:xfrm>
          <a:prstGeom prst="flowChartDocument">
            <a:avLst/>
          </a:prstGeom>
        </p:spPr>
      </p:pic>
      <p:pic>
        <p:nvPicPr>
          <p:cNvPr id="7" name="Місце для вмісту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/>
          <a:stretch/>
        </p:blipFill>
        <p:spPr>
          <a:xfrm>
            <a:off x="398837" y="1491630"/>
            <a:ext cx="3309068" cy="1577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10406"/>
          <a:stretch/>
        </p:blipFill>
        <p:spPr>
          <a:xfrm>
            <a:off x="398837" y="3140978"/>
            <a:ext cx="3309068" cy="17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776864" cy="1152128"/>
          </a:xfrm>
        </p:spPr>
        <p:txBody>
          <a:bodyPr>
            <a:noAutofit/>
          </a:bodyPr>
          <a:lstStyle/>
          <a:p>
            <a:pPr algn="l"/>
            <a:r>
              <a:rPr lang="uk-UA" sz="33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Серпень 2020 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учасники Форуму «Громада участі», отримана нагорода в номінації «</a:t>
            </a:r>
            <a:r>
              <a:rPr lang="uk-UA" sz="3300" dirty="0" err="1">
                <a:solidFill>
                  <a:srgbClr val="00B050"/>
                </a:solidFill>
                <a:latin typeface="Gabriola" panose="04040605051002020D02" pitchFamily="82" charset="0"/>
              </a:rPr>
              <a:t>Правосвідома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 Молодіжна рада </a:t>
            </a:r>
            <a:r>
              <a:rPr lang="uk-UA" sz="3300" dirty="0" err="1">
                <a:solidFill>
                  <a:srgbClr val="00B050"/>
                </a:solidFill>
                <a:latin typeface="Gabriola" panose="04040605051002020D02" pitchFamily="82" charset="0"/>
              </a:rPr>
              <a:t>Зеленодольської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 ОТГ»</a:t>
            </a: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52390"/>
            <a:ext cx="2088232" cy="2784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52390"/>
            <a:ext cx="2414354" cy="3223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2029341"/>
            <a:ext cx="2132034" cy="28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048" y="195486"/>
            <a:ext cx="5976664" cy="1473815"/>
          </a:xfrm>
        </p:spPr>
        <p:txBody>
          <a:bodyPr>
            <a:noAutofit/>
          </a:bodyPr>
          <a:lstStyle/>
          <a:p>
            <a:pPr algn="r">
              <a:lnSpc>
                <a:spcPct val="75000"/>
              </a:lnSpc>
            </a:pPr>
            <a:r>
              <a:rPr lang="uk-UA" sz="3300" b="1" u="sng" dirty="0">
                <a:solidFill>
                  <a:srgbClr val="00B050"/>
                </a:solidFill>
                <a:latin typeface="Gabriola" panose="04040605051002020D02" pitchFamily="82" charset="0"/>
              </a:rPr>
              <a:t>Вересень 2020 </a:t>
            </a:r>
            <a:r>
              <a:rPr lang="uk-UA" sz="33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300" b="1" u="sng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До 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Дня міста організація </a:t>
            </a: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акції «За 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що Я ❤ Зеленодольськ» та </a:t>
            </a: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/>
            </a:r>
            <a:b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</a:b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організація </a:t>
            </a:r>
            <a:r>
              <a:rPr lang="uk-UA" sz="3300" dirty="0" err="1">
                <a:solidFill>
                  <a:srgbClr val="00B050"/>
                </a:solidFill>
                <a:latin typeface="Gabriola" panose="04040605051002020D02" pitchFamily="82" charset="0"/>
              </a:rPr>
              <a:t>Квесту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 «</a:t>
            </a:r>
            <a:r>
              <a:rPr lang="uk-UA" sz="3300" dirty="0" err="1">
                <a:solidFill>
                  <a:srgbClr val="00B050"/>
                </a:solidFill>
                <a:latin typeface="Gabriola" panose="04040605051002020D02" pitchFamily="82" charset="0"/>
              </a:rPr>
              <a:t>Зеленодольські</a:t>
            </a:r>
            <a:r>
              <a:rPr lang="uk-UA" sz="3300" dirty="0">
                <a:solidFill>
                  <a:srgbClr val="00B050"/>
                </a:solidFill>
                <a:latin typeface="Gabriola" panose="04040605051002020D02" pitchFamily="82" charset="0"/>
              </a:rPr>
              <a:t> </a:t>
            </a:r>
            <a:r>
              <a:rPr lang="uk-UA" sz="33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ігри»</a:t>
            </a:r>
            <a:endParaRPr lang="uk-UA" sz="33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4" descr="D:\МР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486"/>
            <a:ext cx="1473815" cy="14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71" y="2990836"/>
            <a:ext cx="2550972" cy="1913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50891"/>
            <a:ext cx="2376264" cy="1782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50891"/>
            <a:ext cx="4070898" cy="30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185</Words>
  <Application>Microsoft Office PowerPoint</Application>
  <PresentationFormat>Экран (16:9)</PresentationFormat>
  <Paragraphs>26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Звіт про роботу Молодіжної ради при Зеленодольській міській раді за 2020-2021 роки</vt:lpstr>
      <vt:lpstr>Квітень 2020: Відбір до участі у програмі «Правоспроможна громада»: визначення правових потреб жителів громади</vt:lpstr>
      <vt:lpstr>Презентация PowerPoint</vt:lpstr>
      <vt:lpstr>Червень 2020: Організація акції  «Буккросингу Зеленодольську»: рух з обміну книгами. </vt:lpstr>
      <vt:lpstr>Червень 2020: Організація конкурсу на найкреативнішу пробіжку із використанням GPS-навігації до Дня молоді у рамках ініціативи #ЗМОТГмолодьнаспорті.</vt:lpstr>
      <vt:lpstr>Червень 2020:  Створення яскравої ігрової алеї  у парковій зоні м.Зеленодольська. </vt:lpstr>
      <vt:lpstr>Серпень 2020 до Дня прапора і Дня незалежності  організовано велопробіг «Об’єднуємо громаду 2020»</vt:lpstr>
      <vt:lpstr>Серпень 2020 учасники Форуму «Громада участі», отримана нагорода в номінації «Правосвідома Молодіжна рада Зеленодольської ОТГ»</vt:lpstr>
      <vt:lpstr>Вересень 2020  До Дня міста організація  акції «За що Я ❤ Зеленодольськ» та  організація Квесту «Зеленодольські ігри»</vt:lpstr>
      <vt:lpstr>Вересень 2020 МР ввійшла до складу «Молодіжної ради при Дніпропетровській обласній адміністрації»</vt:lpstr>
      <vt:lpstr>Грудень 2020: За результатами конкурсу, стали фіналістами Всеукраїнського конкурсу «Кращі практики молодіжної роботи 2020 з Дніпропетровської області»</vt:lpstr>
      <vt:lpstr>Березень 2021:  Проведення адвокаційної  кампанії та створення Програми  підтримки та розвитку молоді  Зеленодольської ТГ на  2021-2022 роки  </vt:lpstr>
      <vt:lpstr>Квітень 2021: Участь у обласному суботнику  «За чисте довкілля»</vt:lpstr>
      <vt:lpstr>Червень 2021: Соціальний ролик присвячений до Дня захисту дітей, проведення заходу до Дня захисту дітей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роботи Молодіжної ради при Зеленодольській міській раді за 2020-2021 роки</dc:title>
  <dc:creator>Kovnir Nikita</dc:creator>
  <cp:lastModifiedBy>User</cp:lastModifiedBy>
  <cp:revision>11</cp:revision>
  <dcterms:created xsi:type="dcterms:W3CDTF">2021-09-24T10:12:42Z</dcterms:created>
  <dcterms:modified xsi:type="dcterms:W3CDTF">2021-09-27T10:46:22Z</dcterms:modified>
</cp:coreProperties>
</file>